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72" r:id="rId3"/>
    <p:sldId id="509" r:id="rId4"/>
    <p:sldId id="548" r:id="rId5"/>
    <p:sldId id="547" r:id="rId6"/>
    <p:sldId id="278" r:id="rId7"/>
    <p:sldId id="543" r:id="rId8"/>
    <p:sldId id="514" r:id="rId9"/>
    <p:sldId id="549" r:id="rId10"/>
    <p:sldId id="550" r:id="rId11"/>
    <p:sldId id="267" r:id="rId12"/>
    <p:sldId id="269" r:id="rId13"/>
    <p:sldId id="270" r:id="rId14"/>
    <p:sldId id="518" r:id="rId15"/>
    <p:sldId id="520" r:id="rId16"/>
    <p:sldId id="515" r:id="rId17"/>
    <p:sldId id="26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3E00"/>
    <a:srgbClr val="600060"/>
    <a:srgbClr val="C80000"/>
    <a:srgbClr val="D20000"/>
    <a:srgbClr val="050B85"/>
    <a:srgbClr val="960000"/>
    <a:srgbClr val="800080"/>
    <a:srgbClr val="005400"/>
    <a:srgbClr val="00486C"/>
    <a:srgbClr val="007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8BBC-AC5B-4FF5-82B8-C6804669C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4FA60-7DF9-4BE2-BF2E-A086149071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DA4AE-54FE-428F-AE0F-D6C467157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BD09F-E89B-4A9C-9A48-F25257DD3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6F584-D8B9-42E7-AE56-809557E5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87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8D335-4F44-499A-84F1-61E22EEF5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CAB56-4CD6-4513-9851-9A0FEFF8F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42D92D-34DF-4B44-AFAC-3E5D051B4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BC4F3B-03DB-48D0-866B-FB66986F2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16B18-EE19-45D3-96DF-50C23B362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8456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A6D40-EC0D-47BE-84A9-9DF803D92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0F0D1-D8D2-473C-B3AA-E19869FD3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E40FC-C058-44E0-BCEB-DEE944308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2E04-57F1-49FB-91DC-2CA811E1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10156-1CBA-42BB-A00C-3F2F31AB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959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C4290-1B2C-4A9D-B864-4B700DC05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259CC-E55B-408C-9330-185370F91A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CC1876-5247-482F-9B2B-A5E8DC115B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695716-5911-42AA-9CBD-8E79ED64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125B3-3776-4692-BC0F-AD84E414F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FAB9B-504E-40DD-9168-49209AFA8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266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C145-25ED-4210-AD9C-64D0175C7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9E99D-F303-4880-89E5-8AD55019D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B70BE-6495-470B-B2FC-BD3EE8885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B1854C-96BA-4D10-B513-9381FB22A3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DBD605-59A4-42D0-975A-821531F256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F598F4-64DF-405E-951B-EAB502BF6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FD2BE-E160-4C87-8494-658C072A0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5CD1C9-0EE0-48E4-BF04-E3B199404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144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BFF5-F41E-47A1-A965-47203E195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6CB02-8236-4FB8-9F4E-2343B6ACC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6A10D-295D-4687-BFAA-83987873B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44A5AF-174C-44A0-AD5D-3793C882D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439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D5CDE9-C879-40A6-9372-541D01792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0625C0-21AB-4915-94DD-FE2059867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B29DE-9769-4743-B48D-8F386AD35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49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3343F-FE3E-4DB5-B93F-36C3CC172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675EE-74D5-418C-9EAC-00178D96A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42115-7B88-4C56-ACAC-144CAFA99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080CD8-E40F-444B-8E25-70564596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62243F-9049-4627-B0F4-44511F83A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ACDD64-B01C-449E-BCD8-FDFB9D4BC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8775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296F0-7620-45D5-A02A-9E2FE50ED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7DC905-F4B6-4FEF-8422-98F0F6BA3C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28A93-9A0A-43B1-BE45-36C5941390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BBED45-380D-423C-A8E1-D0116AC9F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89139-3140-4101-9745-4AC051189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01CAAD-2B63-4B4A-BEF3-91DA28155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9551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31F21-CE7C-4F3A-ACFA-622E0A315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613142-8D55-4049-9D2D-B67F042D2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F4ACF-5F86-45BE-82A8-3D6786C6C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7EC36-48A9-44CD-9E83-318825023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18AB24-E75C-4939-AAF8-8DBD221FD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100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01C6CB-EB9E-449D-86FD-F3EA9234DC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BCDCA8-E87D-40B9-AC3F-6B0B185102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3ECC1-7486-471A-9071-E645B8D3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59CE4-C049-41C0-A7A3-92523D4BF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1973-F7E1-4864-8EC9-4EFF3276D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1457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4D003-E510-4BD1-A231-71003A89FC98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94B53-0465-47E1-9FF6-E40D33664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7866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DD38B7-4F8E-45AC-9123-87EFC30A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9100E-B60D-4F11-B50F-7FF2CEEF1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A5CD2-29F3-4826-A04F-A2C3CDC858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2C989-4FB4-4BC7-B1F2-D732848354BF}" type="datetimeFigureOut">
              <a:rPr lang="en-IN" smtClean="0"/>
              <a:t>13-07-2025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E151B-61EE-4890-A20C-421C34A6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154CA-0FA3-4C59-BE5D-486CADEDE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6B300-1FE5-4FB4-ACFF-D7E8F70D94E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217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9CB1D-5FF9-4A9A-B8CF-77A3AAD5D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273" y="1063689"/>
            <a:ext cx="11644605" cy="849087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rgbClr val="C00000"/>
                </a:solidFill>
                <a:latin typeface="Arial Black" panose="020B0A04020102020204" pitchFamily="34" charset="0"/>
              </a:rPr>
              <a:t>Max 4 Consistency for One Distributor ID </a:t>
            </a:r>
            <a:endParaRPr lang="en-IN" sz="4000" u="sng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52D2F5F-8258-4A25-A0E0-C0B2AEB24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2" y="1912776"/>
            <a:ext cx="11507756" cy="4749281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981447-15CC-4ED3-99C7-CE7FF9CB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5819" y="5187821"/>
            <a:ext cx="4656841" cy="12129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06A1AC-ABA8-464C-B4E8-73879ADEC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2" y="1899627"/>
            <a:ext cx="1384041" cy="13807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9F3BAD-AF73-C74A-DF2E-6E2A5208C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1533" y="195943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481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15BEC0-AAF9-DF58-8C68-BA6E0695A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697" y="328592"/>
            <a:ext cx="2589215" cy="6253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5BF2A7-E1D2-A565-5C33-9173E2C9CE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064469"/>
            <a:ext cx="5640372" cy="46535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C4EF19-CFF2-F4C5-F52C-6D09EFEFE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0" y="2064469"/>
            <a:ext cx="5549246" cy="465357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F24462-CA5B-3BFF-B160-4F2191711568}"/>
              </a:ext>
            </a:extLst>
          </p:cNvPr>
          <p:cNvSpPr txBox="1">
            <a:spLocks/>
          </p:cNvSpPr>
          <p:nvPr/>
        </p:nvSpPr>
        <p:spPr>
          <a:xfrm>
            <a:off x="2692531" y="569168"/>
            <a:ext cx="5977379" cy="5373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C00000"/>
                </a:solidFill>
                <a:latin typeface="Arial Black" panose="020B0A04020102020204" pitchFamily="34" charset="0"/>
              </a:rPr>
              <a:t>CONSISTENCY OF 100 PV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438F05-6E6B-C02B-E9B4-33B03180AED1}"/>
              </a:ext>
            </a:extLst>
          </p:cNvPr>
          <p:cNvSpPr/>
          <p:nvPr/>
        </p:nvSpPr>
        <p:spPr>
          <a:xfrm>
            <a:off x="455630" y="1225484"/>
            <a:ext cx="5549246" cy="76357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BETWEEN 2</a:t>
            </a:r>
            <a:r>
              <a:rPr lang="en-US" baseline="30000" dirty="0">
                <a:solidFill>
                  <a:srgbClr val="002060"/>
                </a:solidFill>
                <a:latin typeface="Arial Black" panose="020B0A04020102020204" pitchFamily="34" charset="0"/>
              </a:rPr>
              <a:t>ND</a:t>
            </a:r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  TO 14</a:t>
            </a:r>
            <a:r>
              <a:rPr lang="en-US" baseline="30000" dirty="0">
                <a:solidFill>
                  <a:srgbClr val="00206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 EVERY MONTH </a:t>
            </a:r>
          </a:p>
          <a:p>
            <a:pPr algn="ctr"/>
            <a:r>
              <a:rPr lang="en-US" dirty="0">
                <a:solidFill>
                  <a:srgbClr val="002060"/>
                </a:solidFill>
                <a:latin typeface="Arial Black" panose="020B0A04020102020204" pitchFamily="34" charset="0"/>
              </a:rPr>
              <a:t>Maximum 400 PPV on one ID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8B4E6E-281F-5C16-813B-03C4FF3428F1}"/>
              </a:ext>
            </a:extLst>
          </p:cNvPr>
          <p:cNvSpPr/>
          <p:nvPr/>
        </p:nvSpPr>
        <p:spPr>
          <a:xfrm>
            <a:off x="6095999" y="1225485"/>
            <a:ext cx="5640371" cy="76357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960000"/>
                </a:solidFill>
                <a:latin typeface="Arial Black" panose="020B0A04020102020204" pitchFamily="34" charset="0"/>
              </a:rPr>
              <a:t>BETWEEN 15</a:t>
            </a:r>
            <a:r>
              <a:rPr lang="en-US" baseline="30000" dirty="0">
                <a:solidFill>
                  <a:srgbClr val="96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960000"/>
                </a:solidFill>
                <a:latin typeface="Arial Black" panose="020B0A04020102020204" pitchFamily="34" charset="0"/>
              </a:rPr>
              <a:t> TO 27</a:t>
            </a:r>
            <a:r>
              <a:rPr lang="en-US" baseline="30000" dirty="0">
                <a:solidFill>
                  <a:srgbClr val="960000"/>
                </a:solidFill>
                <a:latin typeface="Arial Black" panose="020B0A04020102020204" pitchFamily="34" charset="0"/>
              </a:rPr>
              <a:t>TH</a:t>
            </a:r>
            <a:r>
              <a:rPr lang="en-US" dirty="0">
                <a:solidFill>
                  <a:srgbClr val="960000"/>
                </a:solidFill>
                <a:latin typeface="Arial Black" panose="020B0A04020102020204" pitchFamily="34" charset="0"/>
              </a:rPr>
              <a:t> EVERY MONTH</a:t>
            </a:r>
          </a:p>
          <a:p>
            <a:pPr algn="ctr"/>
            <a:r>
              <a:rPr lang="en-US" dirty="0">
                <a:solidFill>
                  <a:srgbClr val="960000"/>
                </a:solidFill>
                <a:latin typeface="Arial Black" panose="020B0A04020102020204" pitchFamily="34" charset="0"/>
              </a:rPr>
              <a:t>Maximum 20 + PPV Continuous for 4 Month</a:t>
            </a:r>
          </a:p>
        </p:txBody>
      </p:sp>
    </p:spTree>
    <p:extLst>
      <p:ext uri="{BB962C8B-B14F-4D97-AF65-F5344CB8AC3E}">
        <p14:creationId xmlns:p14="http://schemas.microsoft.com/office/powerpoint/2010/main" val="132175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961FA-B5F4-44D5-BC2E-EF7965FBFC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25863" y="754341"/>
            <a:ext cx="10737129" cy="89535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CC0066"/>
                </a:solidFill>
                <a:latin typeface="Arial Black" panose="020B0A04020102020204" pitchFamily="34" charset="0"/>
              </a:rPr>
              <a:t>World class 350 + product range</a:t>
            </a:r>
            <a:endParaRPr lang="en-IN" sz="4000" dirty="0">
              <a:solidFill>
                <a:srgbClr val="CC0066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5251E-C484-1E7E-EEF7-98B84636B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8511" y="309241"/>
            <a:ext cx="2589215" cy="6253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34C538-83ED-6AA2-0D7E-7165C70BD8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64" y="1649691"/>
            <a:ext cx="10737130" cy="488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84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12313-2A0D-DEF6-F106-6FD43F362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0975"/>
            <a:ext cx="10515600" cy="904974"/>
          </a:xfrm>
        </p:spPr>
        <p:txBody>
          <a:bodyPr>
            <a:normAutofit/>
          </a:bodyPr>
          <a:lstStyle/>
          <a:p>
            <a:pPr algn="ctr"/>
            <a:r>
              <a:rPr lang="en-US" sz="3600" u="sng" dirty="0">
                <a:solidFill>
                  <a:srgbClr val="C00000"/>
                </a:solidFill>
                <a:latin typeface="Arial Black" panose="020B0A04020102020204" pitchFamily="34" charset="0"/>
              </a:rPr>
              <a:t>VESTIGE MD SHRI GAUTAM BALI SAYS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91223-AB49-9D93-2ADC-D1FC356EA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6779" y="1915949"/>
            <a:ext cx="6367021" cy="465453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Our Products are really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World’s Best Products in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2060"/>
                </a:solidFill>
                <a:latin typeface="Arial Black" panose="020B0A04020102020204" pitchFamily="34" charset="0"/>
              </a:rPr>
              <a:t>Different Categories…</a:t>
            </a:r>
          </a:p>
          <a:p>
            <a:pPr marL="0" indent="0">
              <a:buNone/>
            </a:pPr>
            <a:endParaRPr lang="en-US" sz="12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US" sz="4800" dirty="0">
                <a:solidFill>
                  <a:srgbClr val="1F3E00"/>
                </a:solidFill>
                <a:latin typeface="Arial Black" panose="020B0A04020102020204" pitchFamily="34" charset="0"/>
              </a:rPr>
              <a:t>But They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1F3E00"/>
                </a:solidFill>
                <a:latin typeface="Arial Black" panose="020B0A04020102020204" pitchFamily="34" charset="0"/>
              </a:rPr>
              <a:t>Can’t TALK &amp;</a:t>
            </a:r>
          </a:p>
          <a:p>
            <a:pPr marL="0" indent="0" algn="ctr">
              <a:buNone/>
            </a:pPr>
            <a:r>
              <a:rPr lang="en-US" sz="4800" dirty="0">
                <a:solidFill>
                  <a:srgbClr val="1F3E00"/>
                </a:solidFill>
                <a:latin typeface="Arial Black" panose="020B0A04020102020204" pitchFamily="34" charset="0"/>
              </a:rPr>
              <a:t>They Can’t WALK.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AB76C8-776D-2E56-E668-463B7A615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15949"/>
            <a:ext cx="3974308" cy="47416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ACE90E-AF79-88C6-D0BD-7C3A4C70BE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3392" y="287518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88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FCA98-44A6-9389-002B-769AD508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24" y="829559"/>
            <a:ext cx="8795208" cy="876694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rgbClr val="600060"/>
                </a:solidFill>
                <a:latin typeface="Arial MT Black" panose="00000102000000010000" pitchFamily="2" charset="0"/>
              </a:rPr>
              <a:t>WHAT &amp; HOW TO DO THIS…</a:t>
            </a:r>
            <a:endParaRPr lang="en-US" sz="4000" b="1" u="sng" dirty="0">
              <a:solidFill>
                <a:srgbClr val="600060"/>
              </a:solidFill>
              <a:latin typeface="Arial MT Black" panose="0000010200000001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49515-9F0C-A039-EDF1-37B46AD7D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21" y="1706253"/>
            <a:ext cx="11051355" cy="2447975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rgbClr val="050B85"/>
                </a:solidFill>
                <a:latin typeface="Arial Black" panose="020B0A04020102020204" pitchFamily="34" charset="0"/>
              </a:rPr>
              <a:t>From </a:t>
            </a: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2</a:t>
            </a:r>
            <a:r>
              <a:rPr lang="en-US" sz="3200" u="sng" baseline="30000" dirty="0">
                <a:solidFill>
                  <a:srgbClr val="D20000"/>
                </a:solidFill>
                <a:latin typeface="Arial Black" panose="020B0A04020102020204" pitchFamily="34" charset="0"/>
              </a:rPr>
              <a:t>nd</a:t>
            </a: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 to 14</a:t>
            </a:r>
            <a:r>
              <a:rPr lang="en-US" sz="3200" u="sng" baseline="30000" dirty="0">
                <a:solidFill>
                  <a:srgbClr val="D20000"/>
                </a:solidFill>
                <a:latin typeface="Arial Black" panose="020B0A04020102020204" pitchFamily="34" charset="0"/>
              </a:rPr>
              <a:t>th</a:t>
            </a: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>
                <a:solidFill>
                  <a:srgbClr val="050B85"/>
                </a:solidFill>
                <a:latin typeface="Arial Black" panose="020B0A04020102020204" pitchFamily="34" charset="0"/>
              </a:rPr>
              <a:t>Every Month If You do 100 Personal PV then You can do Maximum 100 PV between </a:t>
            </a:r>
          </a:p>
          <a:p>
            <a:pPr marL="0" indent="0" algn="just">
              <a:buNone/>
            </a:pP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15</a:t>
            </a:r>
            <a:r>
              <a:rPr lang="en-US" sz="3200" u="sng" baseline="30000" dirty="0">
                <a:solidFill>
                  <a:srgbClr val="D20000"/>
                </a:solidFill>
                <a:latin typeface="Arial Black" panose="020B0A04020102020204" pitchFamily="34" charset="0"/>
              </a:rPr>
              <a:t>th</a:t>
            </a: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 to 27</a:t>
            </a:r>
            <a:r>
              <a:rPr lang="en-US" sz="3200" u="sng" baseline="30000" dirty="0">
                <a:solidFill>
                  <a:srgbClr val="D20000"/>
                </a:solidFill>
                <a:latin typeface="Arial Black" panose="020B0A04020102020204" pitchFamily="34" charset="0"/>
              </a:rPr>
              <a:t>th</a:t>
            </a:r>
            <a:r>
              <a:rPr lang="en-US" sz="3200" u="sng" dirty="0">
                <a:solidFill>
                  <a:srgbClr val="D20000"/>
                </a:solidFill>
                <a:latin typeface="Arial Black" panose="020B0A04020102020204" pitchFamily="34" charset="0"/>
              </a:rPr>
              <a:t> </a:t>
            </a:r>
            <a:r>
              <a:rPr lang="en-US" sz="3200" dirty="0">
                <a:solidFill>
                  <a:srgbClr val="050B85"/>
                </a:solidFill>
                <a:latin typeface="Arial Black" panose="020B0A04020102020204" pitchFamily="34" charset="0"/>
              </a:rPr>
              <a:t>(But </a:t>
            </a:r>
            <a:r>
              <a:rPr lang="en-US" sz="3200" u="sng" dirty="0">
                <a:solidFill>
                  <a:srgbClr val="C00000"/>
                </a:solidFill>
                <a:latin typeface="Arial Black" panose="020B0A04020102020204" pitchFamily="34" charset="0"/>
              </a:rPr>
              <a:t>Minimum 20 PV </a:t>
            </a:r>
            <a:r>
              <a:rPr lang="en-US" sz="3200" dirty="0">
                <a:solidFill>
                  <a:srgbClr val="050B85"/>
                </a:solidFill>
                <a:latin typeface="Arial Black" panose="020B0A04020102020204" pitchFamily="34" charset="0"/>
              </a:rPr>
              <a:t>required Every Month) for Consistency Voucher @ Rs.4/- per PV.</a:t>
            </a:r>
          </a:p>
          <a:p>
            <a:pPr marL="0" indent="0" algn="just">
              <a:buNone/>
            </a:pPr>
            <a:r>
              <a:rPr lang="en-US" sz="3600" dirty="0">
                <a:solidFill>
                  <a:srgbClr val="C80000"/>
                </a:solidFill>
                <a:latin typeface="Arial Black" panose="020B0A04020102020204" pitchFamily="34" charset="0"/>
              </a:rPr>
              <a:t>You can do this in Multiple of 100 Personal PV.</a:t>
            </a:r>
          </a:p>
          <a:p>
            <a:pPr marL="0" indent="0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E321FD-D3BE-3DE4-BB3F-5DDE654E9A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254" y="366061"/>
            <a:ext cx="2589215" cy="62534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813292C-4D43-B37E-5C51-7D24EB012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100321"/>
              </p:ext>
            </p:extLst>
          </p:nvPr>
        </p:nvGraphicFramePr>
        <p:xfrm>
          <a:off x="499621" y="4154228"/>
          <a:ext cx="6485641" cy="232762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val="1563258009"/>
                    </a:ext>
                  </a:extLst>
                </a:gridCol>
                <a:gridCol w="1649691">
                  <a:extLst>
                    <a:ext uri="{9D8B030D-6E8A-4147-A177-3AD203B41FA5}">
                      <a16:colId xmlns:a16="http://schemas.microsoft.com/office/drawing/2014/main" val="4282243078"/>
                    </a:ext>
                  </a:extLst>
                </a:gridCol>
                <a:gridCol w="2116841">
                  <a:extLst>
                    <a:ext uri="{9D8B030D-6E8A-4147-A177-3AD203B41FA5}">
                      <a16:colId xmlns:a16="http://schemas.microsoft.com/office/drawing/2014/main" val="3512117643"/>
                    </a:ext>
                  </a:extLst>
                </a:gridCol>
                <a:gridCol w="2007909">
                  <a:extLst>
                    <a:ext uri="{9D8B030D-6E8A-4147-A177-3AD203B41FA5}">
                      <a16:colId xmlns:a16="http://schemas.microsoft.com/office/drawing/2014/main" val="1224496119"/>
                    </a:ext>
                  </a:extLst>
                </a:gridCol>
              </a:tblGrid>
              <a:tr h="46834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2</a:t>
                      </a:r>
                      <a:r>
                        <a:rPr lang="en-US" sz="2000" baseline="30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nd</a:t>
                      </a:r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 To 14</a:t>
                      </a:r>
                      <a:r>
                        <a:rPr lang="en-US" sz="2000" baseline="30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th</a:t>
                      </a:r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15</a:t>
                      </a:r>
                      <a:r>
                        <a:rPr lang="en-US" sz="2000" baseline="30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th</a:t>
                      </a:r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 To 27</a:t>
                      </a:r>
                      <a:r>
                        <a:rPr lang="en-US" sz="2000" baseline="30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th</a:t>
                      </a:r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960000"/>
                          </a:solidFill>
                          <a:latin typeface="Arial MT Black" panose="00000102000000010000" pitchFamily="2" charset="0"/>
                        </a:rPr>
                        <a:t>MAX 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997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20 to 100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200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5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20 to 200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400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2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20 to 300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600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41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20 to 400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>
                          <a:solidFill>
                            <a:srgbClr val="C00000"/>
                          </a:solidFill>
                          <a:latin typeface="Arial Black" panose="020B0A04020102020204" pitchFamily="34" charset="0"/>
                        </a:rPr>
                        <a:t>800 PPV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83579"/>
                  </a:ext>
                </a:extLst>
              </a:tr>
            </a:tbl>
          </a:graphicData>
        </a:graphic>
      </p:graphicFrame>
      <p:sp>
        <p:nvSpPr>
          <p:cNvPr id="7" name="Wave 6">
            <a:extLst>
              <a:ext uri="{FF2B5EF4-FFF2-40B4-BE49-F238E27FC236}">
                <a16:creationId xmlns:a16="http://schemas.microsoft.com/office/drawing/2014/main" id="{D8BDD59C-C6AC-384F-62EE-406AFEF120ED}"/>
              </a:ext>
            </a:extLst>
          </p:cNvPr>
          <p:cNvSpPr/>
          <p:nvPr/>
        </p:nvSpPr>
        <p:spPr>
          <a:xfrm>
            <a:off x="7117237" y="4154228"/>
            <a:ext cx="4628560" cy="2216098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600060"/>
                </a:solidFill>
                <a:latin typeface="Arial Black" panose="020B0A04020102020204" pitchFamily="34" charset="0"/>
              </a:rPr>
              <a:t>Detail Calculation will be</a:t>
            </a:r>
          </a:p>
          <a:p>
            <a:pPr algn="ctr"/>
            <a:r>
              <a:rPr lang="en-US" sz="2400" dirty="0">
                <a:solidFill>
                  <a:srgbClr val="600060"/>
                </a:solidFill>
                <a:latin typeface="Arial Black" panose="020B0A04020102020204" pitchFamily="34" charset="0"/>
              </a:rPr>
              <a:t>Explained ahead for </a:t>
            </a:r>
          </a:p>
          <a:p>
            <a:pPr algn="ctr"/>
            <a:r>
              <a:rPr lang="en-US" sz="2400" dirty="0">
                <a:solidFill>
                  <a:srgbClr val="600060"/>
                </a:solidFill>
                <a:latin typeface="Arial Black" panose="020B0A04020102020204" pitchFamily="34" charset="0"/>
              </a:rPr>
              <a:t>Monthly Income</a:t>
            </a:r>
          </a:p>
        </p:txBody>
      </p:sp>
    </p:spTree>
    <p:extLst>
      <p:ext uri="{BB962C8B-B14F-4D97-AF65-F5344CB8AC3E}">
        <p14:creationId xmlns:p14="http://schemas.microsoft.com/office/powerpoint/2010/main" val="3856233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63518-B28D-5E0F-D7ED-AC9589BA1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69" y="979714"/>
            <a:ext cx="11280263" cy="88985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800080"/>
                </a:solidFill>
                <a:latin typeface="Arial Black" panose="020B0A04020102020204" pitchFamily="34" charset="0"/>
              </a:rPr>
              <a:t>Product Sale is the Art of Any Business</a:t>
            </a:r>
            <a:endParaRPr lang="en-IN" sz="4000" dirty="0">
              <a:solidFill>
                <a:srgbClr val="80008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50C6B83-D48D-3786-1725-7640734B06F3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869" y="1923256"/>
            <a:ext cx="5510827" cy="3011487"/>
          </a:xfr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3AEB39E-FF8B-0A46-3849-4106D5E95831}"/>
              </a:ext>
            </a:extLst>
          </p:cNvPr>
          <p:cNvSpPr/>
          <p:nvPr/>
        </p:nvSpPr>
        <p:spPr>
          <a:xfrm>
            <a:off x="6225306" y="1924406"/>
            <a:ext cx="5197151" cy="17541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Arial Black" panose="020B0A04020102020204" pitchFamily="34" charset="0"/>
              </a:rPr>
              <a:t>Maximum Product Range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Will be </a:t>
            </a:r>
            <a:r>
              <a:rPr lang="en-US" sz="3200" b="1" u="sng" dirty="0">
                <a:solidFill>
                  <a:srgbClr val="C00000"/>
                </a:solidFill>
                <a:latin typeface="Arial Black" panose="020B0A04020102020204" pitchFamily="34" charset="0"/>
              </a:rPr>
              <a:t>10 to 20</a:t>
            </a: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rial Black" panose="020B0A04020102020204" pitchFamily="34" charset="0"/>
              </a:rPr>
              <a:t>Not More than that…</a:t>
            </a:r>
            <a:endParaRPr lang="en-IN" sz="28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CF7EFE-6CA3-7E79-94AF-28EB6C2ACE26}"/>
              </a:ext>
            </a:extLst>
          </p:cNvPr>
          <p:cNvSpPr/>
          <p:nvPr/>
        </p:nvSpPr>
        <p:spPr>
          <a:xfrm>
            <a:off x="622039" y="4980214"/>
            <a:ext cx="5178489" cy="15395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Maximum Per Day Sale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Rs.5 to 10 Thousand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  <a:latin typeface="Arial Black" panose="020B0A04020102020204" pitchFamily="34" charset="0"/>
              </a:rPr>
              <a:t>Per Month Rs. 1 Lac to 3 Lac</a:t>
            </a:r>
            <a:endParaRPr lang="en-IN" sz="2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99DA2C-CE36-E94C-7B80-C4E8A203BE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831" y="367729"/>
            <a:ext cx="2589215" cy="6253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2109B1-C151-AF98-85F1-B166FF5CD1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3749070"/>
            <a:ext cx="5326457" cy="28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86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3457-2C31-F748-7BB5-9C274121C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643" y="1194684"/>
            <a:ext cx="11434714" cy="907493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rgbClr val="002060"/>
                </a:solidFill>
                <a:latin typeface="Arial Black" panose="020B0A04020102020204" pitchFamily="34" charset="0"/>
              </a:rPr>
              <a:t>PROMOTE PRODUCTS IN PACKAGES </a:t>
            </a:r>
            <a:endParaRPr lang="en-IN" sz="40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0C274-EAC9-C666-384D-399BE9C64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47" y="2102176"/>
            <a:ext cx="11189617" cy="44588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800" u="sng" dirty="0">
              <a:solidFill>
                <a:srgbClr val="C00000"/>
              </a:solidFill>
              <a:latin typeface="Wide Latin" panose="020A0A07050505020404" pitchFamily="18" charset="0"/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Heart Care Pack - Bone Care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Diabetes Care Pack - Acidity Care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Weight Management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Skin Care Pack –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5400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Ageing Care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Hair fall Care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Pigmentation Care Pack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rgbClr val="005400"/>
                </a:solidFill>
                <a:latin typeface="Arial Black" panose="020B0A04020102020204" pitchFamily="34" charset="0"/>
              </a:rPr>
              <a:t>Agri Care Pack</a:t>
            </a:r>
            <a:endParaRPr lang="en-IN" sz="3600" dirty="0">
              <a:solidFill>
                <a:srgbClr val="005400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4534A-81F2-AC6C-E63B-5BEAA24D8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7405" y="296945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8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02E29-DA8D-2A03-E187-73C4B9551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43" y="1117044"/>
            <a:ext cx="11495314" cy="642582"/>
          </a:xfrm>
        </p:spPr>
        <p:txBody>
          <a:bodyPr>
            <a:normAutofit/>
          </a:bodyPr>
          <a:lstStyle/>
          <a:p>
            <a:pPr algn="ctr"/>
            <a:r>
              <a:rPr lang="en-US" sz="3400" u="sng" dirty="0">
                <a:solidFill>
                  <a:srgbClr val="800080"/>
                </a:solidFill>
                <a:latin typeface="Arial Black" panose="020B0A04020102020204" pitchFamily="34" charset="0"/>
              </a:rPr>
              <a:t>Promote Products as a Brand Ambassador </a:t>
            </a:r>
            <a:endParaRPr lang="en-IN" sz="3400" u="sng" dirty="0">
              <a:solidFill>
                <a:srgbClr val="80008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DE861C-BD12-77A6-3F61-8E63BF012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99" y="1857080"/>
            <a:ext cx="11047444" cy="47116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0356C24-D462-0B9E-AEF6-856ACA498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7149" y="239131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6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8B90-DD67-605C-3B1F-ED7348A25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67266"/>
            <a:ext cx="10515600" cy="838986"/>
          </a:xfrm>
        </p:spPr>
        <p:txBody>
          <a:bodyPr>
            <a:normAutofit/>
          </a:bodyPr>
          <a:lstStyle/>
          <a:p>
            <a:pPr algn="ctr"/>
            <a:r>
              <a:rPr lang="en-US" u="sng" dirty="0">
                <a:solidFill>
                  <a:srgbClr val="002060"/>
                </a:solidFill>
                <a:latin typeface="Arial Black" panose="020B0A04020102020204" pitchFamily="34" charset="0"/>
              </a:rPr>
              <a:t>CUSTOMER’S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24D2E3-C8C1-DC15-18AE-C098F078D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0854" y="2064470"/>
            <a:ext cx="7230351" cy="437403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sz="4200" dirty="0">
                <a:solidFill>
                  <a:srgbClr val="1F3E00"/>
                </a:solidFill>
                <a:latin typeface="Arial Black" panose="020B0A04020102020204" pitchFamily="34" charset="0"/>
              </a:rPr>
              <a:t>Best Quality Products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4200" dirty="0">
                <a:solidFill>
                  <a:srgbClr val="1F3E00"/>
                </a:solidFill>
                <a:latin typeface="Arial Black" panose="020B0A04020102020204" pitchFamily="34" charset="0"/>
              </a:rPr>
              <a:t>Economical Price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4200" dirty="0">
                <a:solidFill>
                  <a:srgbClr val="1F3E00"/>
                </a:solidFill>
                <a:latin typeface="Arial Black" panose="020B0A04020102020204" pitchFamily="34" charset="0"/>
              </a:rPr>
              <a:t>Easy Product Availity 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4200" u="sng" dirty="0">
                <a:solidFill>
                  <a:srgbClr val="C80000"/>
                </a:solidFill>
                <a:latin typeface="Arial Black" panose="020B0A04020102020204" pitchFamily="34" charset="0"/>
              </a:rPr>
              <a:t>Discount Offers…???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4200" u="sng" dirty="0">
                <a:solidFill>
                  <a:srgbClr val="C80000"/>
                </a:solidFill>
                <a:latin typeface="Arial Black" panose="020B0A04020102020204" pitchFamily="34" charset="0"/>
              </a:rPr>
              <a:t>Free Gift Offers…???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4200" dirty="0">
                <a:solidFill>
                  <a:srgbClr val="002060"/>
                </a:solidFill>
                <a:latin typeface="Arial Black" panose="020B0A04020102020204" pitchFamily="34" charset="0"/>
              </a:rPr>
              <a:t>After Sale Service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92F492-3AA8-4D78-AC5D-F1D894ED4C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2" y="1847651"/>
            <a:ext cx="4069238" cy="23472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377BD1-C4CC-3A25-65AD-937141215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01" y="4204352"/>
            <a:ext cx="4069238" cy="2285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D7F251-67FD-08A7-6729-E6AA95BFE8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990" y="290647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70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D76C8-6763-596E-75F2-940987CCB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9559"/>
            <a:ext cx="10515600" cy="69758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600060"/>
                </a:solidFill>
                <a:latin typeface="Arial Black" panose="020B0A04020102020204" pitchFamily="34" charset="0"/>
              </a:rPr>
              <a:t>ATTRACTIVE SALE PACK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2426914-6B50-6B87-DCD3-CBAE24C437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2" y="1527141"/>
            <a:ext cx="7303957" cy="511875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6514B4-561A-46AE-7B36-26FE28FC242C}"/>
              </a:ext>
            </a:extLst>
          </p:cNvPr>
          <p:cNvSpPr/>
          <p:nvPr/>
        </p:nvSpPr>
        <p:spPr>
          <a:xfrm>
            <a:off x="7371761" y="1743959"/>
            <a:ext cx="4430598" cy="475110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u="sng" dirty="0">
                <a:solidFill>
                  <a:srgbClr val="C00000"/>
                </a:solidFill>
                <a:latin typeface="Arial Black" panose="020B0A04020102020204" pitchFamily="34" charset="0"/>
              </a:rPr>
              <a:t>OUR OFFER</a:t>
            </a:r>
          </a:p>
          <a:p>
            <a:endParaRPr lang="en-US" sz="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5474/- Pack </a:t>
            </a:r>
          </a:p>
          <a:p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  574/- Discount</a:t>
            </a: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4900/- Cost of Pack</a:t>
            </a:r>
          </a:p>
          <a:p>
            <a:r>
              <a:rPr lang="en-US" sz="2400" dirty="0">
                <a:solidFill>
                  <a:srgbClr val="C00000"/>
                </a:solidFill>
                <a:latin typeface="Arial Black" panose="020B0A04020102020204" pitchFamily="34" charset="0"/>
              </a:rPr>
              <a:t>  540/- Spirulina Free</a:t>
            </a: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4360/- Net Cost</a:t>
            </a:r>
          </a:p>
          <a:p>
            <a:endParaRPr lang="en-US" sz="20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Total Benefit of</a:t>
            </a: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Rs.1114/- </a:t>
            </a:r>
          </a:p>
          <a:p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It means Approx.</a:t>
            </a:r>
          </a:p>
          <a:p>
            <a:r>
              <a:rPr lang="en-US" sz="3200" u="sng" dirty="0">
                <a:solidFill>
                  <a:srgbClr val="C00000"/>
                </a:solidFill>
                <a:latin typeface="Arial Black" panose="020B0A04020102020204" pitchFamily="34" charset="0"/>
              </a:rPr>
              <a:t>20% on MRP</a:t>
            </a:r>
          </a:p>
          <a:p>
            <a:endParaRPr lang="en-US" dirty="0">
              <a:latin typeface="Arial Black" panose="020B0A040201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12AFAC3-6EBA-1E36-C0BD-4466C00A52D5}"/>
              </a:ext>
            </a:extLst>
          </p:cNvPr>
          <p:cNvCxnSpPr>
            <a:cxnSpLocks/>
          </p:cNvCxnSpPr>
          <p:nvPr/>
        </p:nvCxnSpPr>
        <p:spPr>
          <a:xfrm>
            <a:off x="7494309" y="3054283"/>
            <a:ext cx="392782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27A3326-7CAC-8310-A1A0-FE7A32ADA1CB}"/>
              </a:ext>
            </a:extLst>
          </p:cNvPr>
          <p:cNvCxnSpPr>
            <a:cxnSpLocks/>
          </p:cNvCxnSpPr>
          <p:nvPr/>
        </p:nvCxnSpPr>
        <p:spPr>
          <a:xfrm>
            <a:off x="7494309" y="3800572"/>
            <a:ext cx="392782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BA158C4-CA6C-FEC2-99A2-4229DC195CDD}"/>
              </a:ext>
            </a:extLst>
          </p:cNvPr>
          <p:cNvCxnSpPr>
            <a:cxnSpLocks/>
          </p:cNvCxnSpPr>
          <p:nvPr/>
        </p:nvCxnSpPr>
        <p:spPr>
          <a:xfrm>
            <a:off x="7494309" y="4205926"/>
            <a:ext cx="39278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B8BE695-C854-D1D1-F25A-93147B70F6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990" y="290647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143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7A7FE-8567-B759-885A-DDF668F43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54" y="987891"/>
            <a:ext cx="11579290" cy="64381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600060"/>
                </a:solidFill>
                <a:latin typeface="Arial Black" panose="020B0A04020102020204" pitchFamily="34" charset="0"/>
              </a:rPr>
              <a:t>Your 100 PPV Shopping Benefit</a:t>
            </a:r>
            <a:endParaRPr lang="en-IN" sz="4000" dirty="0">
              <a:solidFill>
                <a:srgbClr val="60006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9D9529D2-54FD-996C-4580-72392E540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7671196"/>
              </p:ext>
            </p:extLst>
          </p:nvPr>
        </p:nvGraphicFramePr>
        <p:xfrm>
          <a:off x="553615" y="1631703"/>
          <a:ext cx="11084767" cy="46304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1722">
                  <a:extLst>
                    <a:ext uri="{9D8B030D-6E8A-4147-A177-3AD203B41FA5}">
                      <a16:colId xmlns:a16="http://schemas.microsoft.com/office/drawing/2014/main" val="2363771155"/>
                    </a:ext>
                  </a:extLst>
                </a:gridCol>
                <a:gridCol w="5924939">
                  <a:extLst>
                    <a:ext uri="{9D8B030D-6E8A-4147-A177-3AD203B41FA5}">
                      <a16:colId xmlns:a16="http://schemas.microsoft.com/office/drawing/2014/main" val="839058811"/>
                    </a:ext>
                  </a:extLst>
                </a:gridCol>
                <a:gridCol w="4208106">
                  <a:extLst>
                    <a:ext uri="{9D8B030D-6E8A-4147-A177-3AD203B41FA5}">
                      <a16:colId xmlns:a16="http://schemas.microsoft.com/office/drawing/2014/main" val="2764432995"/>
                    </a:ext>
                  </a:extLst>
                </a:gridCol>
              </a:tblGrid>
              <a:tr h="80570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NO</a:t>
                      </a:r>
                      <a:endParaRPr lang="en-IN" sz="2400" dirty="0">
                        <a:solidFill>
                          <a:srgbClr val="1F3E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YOU BUY PRODUCTS WORTH</a:t>
                      </a:r>
                    </a:p>
                    <a:p>
                      <a:pPr algn="ctr"/>
                      <a:r>
                        <a:rPr lang="en-US" sz="2400" dirty="0">
                          <a:solidFill>
                            <a:srgbClr val="1F3E00"/>
                          </a:solidFill>
                          <a:latin typeface="Arial Black" panose="020B0A04020102020204" pitchFamily="34" charset="0"/>
                        </a:rPr>
                        <a:t>Rs.4,000 X 12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3E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TOTAL </a:t>
                      </a: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3E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Rs.48,000/-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F3E00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n-ea"/>
                          <a:cs typeface="+mn-cs"/>
                        </a:rPr>
                        <a:t>PER YEAR</a:t>
                      </a:r>
                      <a:endParaRPr kumimoji="0" lang="en-IN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F3E00"/>
                        </a:solidFill>
                        <a:effectLst/>
                        <a:uLnTx/>
                        <a:uFillTx/>
                        <a:latin typeface="Arial Black" panose="020B0A040201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763738"/>
                  </a:ext>
                </a:extLst>
              </a:tr>
              <a:tr h="8584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1B50"/>
                          </a:solidFill>
                          <a:latin typeface="Arial Black" panose="020B0A04020102020204" pitchFamily="34" charset="0"/>
                        </a:rPr>
                        <a:t>01</a:t>
                      </a:r>
                      <a:endParaRPr lang="en-IN" sz="2400" dirty="0">
                        <a:solidFill>
                          <a:srgbClr val="001B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Discount on MRP is 10% to 30%</a:t>
                      </a:r>
                    </a:p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Approx. Amount @ 15%</a:t>
                      </a:r>
                      <a:endParaRPr lang="en-IN" sz="2400" b="1" dirty="0">
                        <a:solidFill>
                          <a:srgbClr val="001B5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7,200=00</a:t>
                      </a:r>
                      <a:endParaRPr lang="en-IN" sz="28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314774"/>
                  </a:ext>
                </a:extLst>
              </a:tr>
              <a:tr h="5308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1B50"/>
                          </a:solidFill>
                          <a:latin typeface="Arial Black" panose="020B0A04020102020204" pitchFamily="34" charset="0"/>
                        </a:rPr>
                        <a:t>02</a:t>
                      </a:r>
                      <a:endParaRPr lang="en-IN" sz="2400" dirty="0">
                        <a:solidFill>
                          <a:srgbClr val="001B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From 2</a:t>
                      </a:r>
                      <a:r>
                        <a:rPr lang="en-US" sz="2400" b="1" baseline="30000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nd</a:t>
                      </a:r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 to 18</a:t>
                      </a:r>
                      <a:r>
                        <a:rPr lang="en-US" sz="2400" b="1" baseline="30000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th</a:t>
                      </a:r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 Products of 10% </a:t>
                      </a:r>
                      <a:endParaRPr lang="en-IN" sz="2400" b="1" dirty="0">
                        <a:solidFill>
                          <a:srgbClr val="001B5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4,800=00</a:t>
                      </a:r>
                      <a:endParaRPr lang="en-IN" sz="28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75245"/>
                  </a:ext>
                </a:extLst>
              </a:tr>
              <a:tr h="8584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1B50"/>
                          </a:solidFill>
                          <a:latin typeface="Arial Black" panose="020B0A04020102020204" pitchFamily="34" charset="0"/>
                        </a:rPr>
                        <a:t>03</a:t>
                      </a:r>
                      <a:endParaRPr lang="en-IN" sz="2400" dirty="0">
                        <a:solidFill>
                          <a:srgbClr val="001B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Loyal Customer Bonus Voucher</a:t>
                      </a:r>
                    </a:p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Rs.2500/- X 3 = Total as per D.P.(3000)</a:t>
                      </a:r>
                      <a:endParaRPr lang="en-IN" sz="2400" b="1" dirty="0">
                        <a:solidFill>
                          <a:srgbClr val="001B5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9,000=00</a:t>
                      </a:r>
                      <a:endParaRPr lang="en-IN" sz="28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751577"/>
                  </a:ext>
                </a:extLst>
              </a:tr>
              <a:tr h="530843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1B50"/>
                          </a:solidFill>
                          <a:latin typeface="Arial Black" panose="020B0A04020102020204" pitchFamily="34" charset="0"/>
                        </a:rPr>
                        <a:t>04</a:t>
                      </a:r>
                      <a:endParaRPr lang="en-IN" sz="2400" dirty="0">
                        <a:solidFill>
                          <a:srgbClr val="001B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001B50"/>
                          </a:solidFill>
                          <a:latin typeface="Arial Rounded MT Bold" panose="020F0704030504030204" pitchFamily="34" charset="0"/>
                        </a:rPr>
                        <a:t>Referral Cash Back Bonus Approx.</a:t>
                      </a:r>
                      <a:endParaRPr lang="en-IN" sz="2400" b="1" dirty="0">
                        <a:solidFill>
                          <a:srgbClr val="001B50"/>
                        </a:solidFill>
                        <a:latin typeface="Arial Rounded MT Bold" panose="020F07040305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8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3,000=00</a:t>
                      </a:r>
                      <a:endParaRPr lang="en-IN" sz="28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50179"/>
                  </a:ext>
                </a:extLst>
              </a:tr>
              <a:tr h="96800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001B50"/>
                          </a:solidFill>
                          <a:latin typeface="Arial Black" panose="020B0A04020102020204" pitchFamily="34" charset="0"/>
                        </a:rPr>
                        <a:t>05</a:t>
                      </a:r>
                      <a:endParaRPr lang="en-IN" sz="2400" dirty="0">
                        <a:solidFill>
                          <a:srgbClr val="001B5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Total Saving on Consumption</a:t>
                      </a:r>
                    </a:p>
                    <a:p>
                      <a:r>
                        <a:rPr lang="en-US" sz="2400" b="1" dirty="0">
                          <a:solidFill>
                            <a:srgbClr val="FF0000"/>
                          </a:solidFill>
                          <a:latin typeface="Arial Rounded MT Bold" panose="020F0704030504030204" pitchFamily="34" charset="0"/>
                        </a:rPr>
                        <a:t>Of One Family Approx. 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50%</a:t>
                      </a:r>
                      <a:endParaRPr lang="en-IN" sz="2800" b="1" u="sng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Arial Black" panose="020B0A04020102020204" pitchFamily="34" charset="0"/>
                        </a:rPr>
                        <a:t>24,000=00</a:t>
                      </a:r>
                      <a:endParaRPr lang="en-IN" sz="3200" b="1" dirty="0">
                        <a:solidFill>
                          <a:srgbClr val="FF000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54810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14ECEA2-D253-81C9-CC5D-489093690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990" y="290647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961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4434CB-D0AD-4597-B833-F6F18984D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271" y="234324"/>
            <a:ext cx="2589215" cy="62534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7FE41B-00AA-CC4D-9AE8-6258301BD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949" y="1398731"/>
            <a:ext cx="11228102" cy="625341"/>
          </a:xfrm>
        </p:spPr>
        <p:txBody>
          <a:bodyPr>
            <a:normAutofit/>
          </a:bodyPr>
          <a:lstStyle/>
          <a:p>
            <a:pPr algn="ctr"/>
            <a:r>
              <a:rPr lang="en-IN" sz="2800" b="1" u="sng" kern="100" dirty="0">
                <a:solidFill>
                  <a:srgbClr val="D2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en-IN" sz="2800" b="1" u="sng" kern="100" dirty="0">
                <a:solidFill>
                  <a:srgbClr val="D2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300 Personal PV (Rs.12,000/-) per Month Benefit</a:t>
            </a:r>
            <a:endParaRPr lang="en-IN" sz="2800" u="sng" dirty="0">
              <a:latin typeface="Arial Black" panose="020B0A04020102020204" pitchFamily="34" charset="0"/>
            </a:endParaRP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3D8CE730-B5B9-2B45-9B6C-F40E5FF52B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3382372"/>
              </p:ext>
            </p:extLst>
          </p:nvPr>
        </p:nvGraphicFramePr>
        <p:xfrm>
          <a:off x="481949" y="2252055"/>
          <a:ext cx="11228102" cy="3078480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1525960">
                  <a:extLst>
                    <a:ext uri="{9D8B030D-6E8A-4147-A177-3AD203B41FA5}">
                      <a16:colId xmlns:a16="http://schemas.microsoft.com/office/drawing/2014/main" val="3253931153"/>
                    </a:ext>
                  </a:extLst>
                </a:gridCol>
                <a:gridCol w="1545996">
                  <a:extLst>
                    <a:ext uri="{9D8B030D-6E8A-4147-A177-3AD203B41FA5}">
                      <a16:colId xmlns:a16="http://schemas.microsoft.com/office/drawing/2014/main" val="1944421295"/>
                    </a:ext>
                  </a:extLst>
                </a:gridCol>
                <a:gridCol w="1762813">
                  <a:extLst>
                    <a:ext uri="{9D8B030D-6E8A-4147-A177-3AD203B41FA5}">
                      <a16:colId xmlns:a16="http://schemas.microsoft.com/office/drawing/2014/main" val="3332647065"/>
                    </a:ext>
                  </a:extLst>
                </a:gridCol>
                <a:gridCol w="3168169">
                  <a:extLst>
                    <a:ext uri="{9D8B030D-6E8A-4147-A177-3AD203B41FA5}">
                      <a16:colId xmlns:a16="http://schemas.microsoft.com/office/drawing/2014/main" val="1290466100"/>
                    </a:ext>
                  </a:extLst>
                </a:gridCol>
                <a:gridCol w="1691009">
                  <a:extLst>
                    <a:ext uri="{9D8B030D-6E8A-4147-A177-3AD203B41FA5}">
                      <a16:colId xmlns:a16="http://schemas.microsoft.com/office/drawing/2014/main" val="112256585"/>
                    </a:ext>
                  </a:extLst>
                </a:gridCol>
                <a:gridCol w="1534155">
                  <a:extLst>
                    <a:ext uri="{9D8B030D-6E8A-4147-A177-3AD203B41FA5}">
                      <a16:colId xmlns:a16="http://schemas.microsoft.com/office/drawing/2014/main" val="335212639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SLOT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MONTHLY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4 MONTHS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4 MONTH BENEFITS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AMOUNT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70C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2000" kern="100" dirty="0">
                        <a:solidFill>
                          <a:srgbClr val="0070C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3764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2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ND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to 14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200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8,000/-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800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32,000/-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(Discount)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(Rs.3000 x 2)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4,800=00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3,200=00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6,000=00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17,000=00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502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15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to 27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100 PPV</a:t>
                      </a:r>
                      <a:endParaRPr lang="en-IN" sz="2000" b="1" kern="10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4,000/-</a:t>
                      </a:r>
                      <a:endParaRPr lang="en-IN" sz="2000" b="1" kern="10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16,000/-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(Discount)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6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(400 PV x Rs.4/-)</a:t>
                      </a:r>
                      <a:endParaRPr lang="en-IN" sz="16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2,400=00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1,400=00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7,000=00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4039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800" b="1" kern="10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b="1" kern="10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kern="10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12,000=00</a:t>
                      </a:r>
                      <a:endParaRPr lang="en-IN" sz="1800" b="1" kern="10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b="1" kern="10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48,000=00</a:t>
                      </a:r>
                      <a:endParaRPr lang="en-IN" sz="1800" b="1" kern="10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14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24,000=00</a:t>
                      </a:r>
                      <a:endParaRPr lang="en-IN" sz="18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40879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000" b="1" kern="10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2000" b="1" kern="10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 6,000=00</a:t>
                      </a:r>
                      <a:endParaRPr lang="en-IN" sz="20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24,000=00 </a:t>
                      </a:r>
                      <a:endParaRPr lang="en-IN" sz="20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kern="100" dirty="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INCOME</a:t>
                      </a:r>
                      <a:endParaRPr lang="en-IN" sz="20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2000" b="1" kern="100">
                          <a:solidFill>
                            <a:srgbClr val="C8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2000" b="1" kern="10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IN" sz="2000" b="1" kern="100" dirty="0">
                        <a:solidFill>
                          <a:srgbClr val="C8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5038495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3EFFC0-FB3A-9B0A-B5D0-76719A586484}"/>
              </a:ext>
            </a:extLst>
          </p:cNvPr>
          <p:cNvSpPr/>
          <p:nvPr/>
        </p:nvSpPr>
        <p:spPr>
          <a:xfrm>
            <a:off x="1979629" y="5495827"/>
            <a:ext cx="6617616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u="sng" dirty="0">
                <a:solidFill>
                  <a:srgbClr val="002060"/>
                </a:solidFill>
                <a:latin typeface="Arial Black" panose="020B0A04020102020204" pitchFamily="34" charset="0"/>
              </a:rPr>
              <a:t>Per Month Income Rs.6,000/-</a:t>
            </a:r>
          </a:p>
        </p:txBody>
      </p:sp>
    </p:spTree>
    <p:extLst>
      <p:ext uri="{BB962C8B-B14F-4D97-AF65-F5344CB8AC3E}">
        <p14:creationId xmlns:p14="http://schemas.microsoft.com/office/powerpoint/2010/main" val="3257118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AB2EDC-C429-D64C-A873-784E78A509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24" y="386446"/>
            <a:ext cx="2589215" cy="62534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1A7B359A-A07B-7FB6-B431-0F0AF9AE855A}"/>
              </a:ext>
            </a:extLst>
          </p:cNvPr>
          <p:cNvSpPr txBox="1">
            <a:spLocks/>
          </p:cNvSpPr>
          <p:nvPr/>
        </p:nvSpPr>
        <p:spPr>
          <a:xfrm>
            <a:off x="838200" y="1832364"/>
            <a:ext cx="10515600" cy="6253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IN" sz="2800" dirty="0">
              <a:latin typeface="Arial Black" panose="020B0A04020102020204" pitchFamily="34" charset="0"/>
            </a:endParaRP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76E2C2D1-FA2A-C542-95D3-50CB6078E5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856423"/>
              </p:ext>
            </p:extLst>
          </p:nvPr>
        </p:nvGraphicFramePr>
        <p:xfrm>
          <a:off x="395925" y="2151770"/>
          <a:ext cx="11472414" cy="34747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461155">
                  <a:extLst>
                    <a:ext uri="{9D8B030D-6E8A-4147-A177-3AD203B41FA5}">
                      <a16:colId xmlns:a16="http://schemas.microsoft.com/office/drawing/2014/main" val="1065924683"/>
                    </a:ext>
                  </a:extLst>
                </a:gridCol>
                <a:gridCol w="1545996">
                  <a:extLst>
                    <a:ext uri="{9D8B030D-6E8A-4147-A177-3AD203B41FA5}">
                      <a16:colId xmlns:a16="http://schemas.microsoft.com/office/drawing/2014/main" val="3661806907"/>
                    </a:ext>
                  </a:extLst>
                </a:gridCol>
                <a:gridCol w="1715679">
                  <a:extLst>
                    <a:ext uri="{9D8B030D-6E8A-4147-A177-3AD203B41FA5}">
                      <a16:colId xmlns:a16="http://schemas.microsoft.com/office/drawing/2014/main" val="4272693079"/>
                    </a:ext>
                  </a:extLst>
                </a:gridCol>
                <a:gridCol w="3572758">
                  <a:extLst>
                    <a:ext uri="{9D8B030D-6E8A-4147-A177-3AD203B41FA5}">
                      <a16:colId xmlns:a16="http://schemas.microsoft.com/office/drawing/2014/main" val="1908628081"/>
                    </a:ext>
                  </a:extLst>
                </a:gridCol>
                <a:gridCol w="1564850">
                  <a:extLst>
                    <a:ext uri="{9D8B030D-6E8A-4147-A177-3AD203B41FA5}">
                      <a16:colId xmlns:a16="http://schemas.microsoft.com/office/drawing/2014/main" val="622387720"/>
                    </a:ext>
                  </a:extLst>
                </a:gridCol>
                <a:gridCol w="1611976">
                  <a:extLst>
                    <a:ext uri="{9D8B030D-6E8A-4147-A177-3AD203B41FA5}">
                      <a16:colId xmlns:a16="http://schemas.microsoft.com/office/drawing/2014/main" val="31658668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SLOT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MONTHLY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4 MONTHS</a:t>
                      </a:r>
                      <a:endParaRPr lang="en-IN" sz="2000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4 MONTH BENEFITS</a:t>
                      </a:r>
                      <a:endParaRPr lang="en-IN" sz="2000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AMOUNT</a:t>
                      </a:r>
                      <a:endParaRPr lang="en-IN" sz="2000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61276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2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ND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to 14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300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12,000/-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1200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48,000/-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on (1200 PV)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(Rs.3200 x 3)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9,400=00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4,800=00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9,600=00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3,700=00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27,500=00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4674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15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to 18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</a:t>
                      </a:r>
                    </a:p>
                    <a:p>
                      <a:pPr algn="ctr"/>
                      <a:endParaRPr lang="en-US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27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4,000/-</a:t>
                      </a:r>
                    </a:p>
                    <a:p>
                      <a:pPr algn="ctr"/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sng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100 PPV</a:t>
                      </a:r>
                      <a:endParaRPr kumimoji="0" lang="en-IN" sz="20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600060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4,000/-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16,000/-</a:t>
                      </a:r>
                    </a:p>
                    <a:p>
                      <a:pPr algn="ctr"/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sng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400 PPV</a:t>
                      </a:r>
                      <a:endParaRPr kumimoji="0" lang="en-IN" sz="20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600060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16,000/-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on (800 PV)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 on (400 PV)</a:t>
                      </a:r>
                    </a:p>
                    <a:p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(800 PV x Rs.4/-)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5,200=00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endParaRPr lang="en-US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3,200=00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2,500=00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12,500=00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155854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100" kern="100">
                          <a:effectLst/>
                        </a:rPr>
                        <a:t> </a:t>
                      </a:r>
                      <a:endParaRPr lang="en-IN" sz="1100" kern="10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20,000=00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80,000=00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16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40,000=00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10303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effectLst/>
                        </a:rPr>
                        <a:t> </a:t>
                      </a:r>
                      <a:endParaRPr lang="en-IN" sz="1800" kern="100" dirty="0"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10,000=00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40,000=00 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INCOME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3867821"/>
                  </a:ext>
                </a:extLst>
              </a:tr>
            </a:tbl>
          </a:graphicData>
        </a:graphic>
      </p:graphicFrame>
      <p:sp>
        <p:nvSpPr>
          <p:cNvPr id="10" name="Title 5">
            <a:extLst>
              <a:ext uri="{FF2B5EF4-FFF2-40B4-BE49-F238E27FC236}">
                <a16:creationId xmlns:a16="http://schemas.microsoft.com/office/drawing/2014/main" id="{812ECE95-4FE8-8137-6500-B0AD2AF72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793" y="1324456"/>
            <a:ext cx="11472414" cy="625341"/>
          </a:xfrm>
        </p:spPr>
        <p:txBody>
          <a:bodyPr>
            <a:normAutofit/>
          </a:bodyPr>
          <a:lstStyle/>
          <a:p>
            <a:pPr algn="ctr"/>
            <a:r>
              <a:rPr lang="en-IN" sz="2800" b="1" u="sng" kern="100" dirty="0">
                <a:solidFill>
                  <a:srgbClr val="D2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</a:t>
            </a:r>
            <a:r>
              <a:rPr lang="en-IN" sz="2800" b="1" u="sng" kern="100" dirty="0">
                <a:solidFill>
                  <a:srgbClr val="D2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500 Personal PV (Rs.</a:t>
            </a:r>
            <a:r>
              <a:rPr lang="en-IN" sz="2800" b="1" u="sng" kern="100" dirty="0">
                <a:solidFill>
                  <a:srgbClr val="D2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en-IN" sz="2800" b="1" u="sng" kern="100" dirty="0">
                <a:solidFill>
                  <a:srgbClr val="D2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,000/-) per Month Benefit</a:t>
            </a:r>
            <a:endParaRPr lang="en-IN" sz="2800" u="sng" dirty="0">
              <a:latin typeface="Arial Black" panose="020B0A040201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61F3646-0EC3-E2D5-86A2-3077AB753EEF}"/>
              </a:ext>
            </a:extLst>
          </p:cNvPr>
          <p:cNvSpPr/>
          <p:nvPr/>
        </p:nvSpPr>
        <p:spPr>
          <a:xfrm>
            <a:off x="1762813" y="5722070"/>
            <a:ext cx="6947554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u="sng" dirty="0">
                <a:solidFill>
                  <a:srgbClr val="002060"/>
                </a:solidFill>
                <a:latin typeface="Arial Black" panose="020B0A04020102020204" pitchFamily="34" charset="0"/>
              </a:rPr>
              <a:t>Per Month Income Rs.10,000/-</a:t>
            </a:r>
          </a:p>
        </p:txBody>
      </p:sp>
    </p:spTree>
    <p:extLst>
      <p:ext uri="{BB962C8B-B14F-4D97-AF65-F5344CB8AC3E}">
        <p14:creationId xmlns:p14="http://schemas.microsoft.com/office/powerpoint/2010/main" val="44426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48689FF-DBB3-83F8-56C6-A4C44905E7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24" y="517128"/>
            <a:ext cx="2589215" cy="625340"/>
          </a:xfrm>
          <a:prstGeom prst="rect">
            <a:avLst/>
          </a:prstGeom>
        </p:spPr>
      </p:pic>
      <p:sp>
        <p:nvSpPr>
          <p:cNvPr id="4" name="Title 5">
            <a:extLst>
              <a:ext uri="{FF2B5EF4-FFF2-40B4-BE49-F238E27FC236}">
                <a16:creationId xmlns:a16="http://schemas.microsoft.com/office/drawing/2014/main" id="{A122199B-F1CA-2C4C-2267-35F19A1A3233}"/>
              </a:ext>
            </a:extLst>
          </p:cNvPr>
          <p:cNvSpPr txBox="1">
            <a:spLocks/>
          </p:cNvSpPr>
          <p:nvPr/>
        </p:nvSpPr>
        <p:spPr>
          <a:xfrm>
            <a:off x="336225" y="1234570"/>
            <a:ext cx="11519550" cy="62534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2800" b="1" u="sng" kern="100" dirty="0">
                <a:solidFill>
                  <a:srgbClr val="D2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Your 800 Personal PV (Rs.32,000/-) per Month Benefit</a:t>
            </a:r>
            <a:endParaRPr lang="en-IN" sz="2800" u="sng" dirty="0">
              <a:latin typeface="Arial Black" panose="020B0A040201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5A52FA-6744-C9F7-8B40-C22E7AF496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052984"/>
              </p:ext>
            </p:extLst>
          </p:nvPr>
        </p:nvGraphicFramePr>
        <p:xfrm>
          <a:off x="336225" y="1952013"/>
          <a:ext cx="11519550" cy="347472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492575">
                  <a:extLst>
                    <a:ext uri="{9D8B030D-6E8A-4147-A177-3AD203B41FA5}">
                      <a16:colId xmlns:a16="http://schemas.microsoft.com/office/drawing/2014/main" val="1034192968"/>
                    </a:ext>
                  </a:extLst>
                </a:gridCol>
                <a:gridCol w="1561712">
                  <a:extLst>
                    <a:ext uri="{9D8B030D-6E8A-4147-A177-3AD203B41FA5}">
                      <a16:colId xmlns:a16="http://schemas.microsoft.com/office/drawing/2014/main" val="2765643218"/>
                    </a:ext>
                  </a:extLst>
                </a:gridCol>
                <a:gridCol w="1715679">
                  <a:extLst>
                    <a:ext uri="{9D8B030D-6E8A-4147-A177-3AD203B41FA5}">
                      <a16:colId xmlns:a16="http://schemas.microsoft.com/office/drawing/2014/main" val="3502196923"/>
                    </a:ext>
                  </a:extLst>
                </a:gridCol>
                <a:gridCol w="3585322">
                  <a:extLst>
                    <a:ext uri="{9D8B030D-6E8A-4147-A177-3AD203B41FA5}">
                      <a16:colId xmlns:a16="http://schemas.microsoft.com/office/drawing/2014/main" val="246516025"/>
                    </a:ext>
                  </a:extLst>
                </a:gridCol>
                <a:gridCol w="1696825">
                  <a:extLst>
                    <a:ext uri="{9D8B030D-6E8A-4147-A177-3AD203B41FA5}">
                      <a16:colId xmlns:a16="http://schemas.microsoft.com/office/drawing/2014/main" val="1010702742"/>
                    </a:ext>
                  </a:extLst>
                </a:gridCol>
                <a:gridCol w="1467437">
                  <a:extLst>
                    <a:ext uri="{9D8B030D-6E8A-4147-A177-3AD203B41FA5}">
                      <a16:colId xmlns:a16="http://schemas.microsoft.com/office/drawing/2014/main" val="268021354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SLOT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MONTHLY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4 MONTHS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4 MONTH BENEFITS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AMOUNT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2000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55366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2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ND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to 14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400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16,000/-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1600 PPV</a:t>
                      </a:r>
                      <a:endParaRPr lang="en-IN" sz="2000" b="1" kern="10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64,000/-</a:t>
                      </a:r>
                      <a:endParaRPr lang="en-IN" sz="2000" b="1" kern="10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on (1600 PV)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(Rs.3200 x 4)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11,600=00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6,400=00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12,800=00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6,000=00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36,800=00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41522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15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to 18</a:t>
                      </a:r>
                      <a:r>
                        <a:rPr lang="en-US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TH</a:t>
                      </a:r>
                    </a:p>
                    <a:p>
                      <a:pPr algn="ctr"/>
                      <a:endParaRPr lang="en-US" sz="2000" b="1" kern="100" baseline="300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1" kern="100" baseline="300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en-US" sz="2000" b="1" kern="100" baseline="300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to 27</a:t>
                      </a:r>
                      <a:r>
                        <a:rPr lang="en-IN" sz="2000" b="1" kern="100" baseline="300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200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8,000/-</a:t>
                      </a:r>
                    </a:p>
                    <a:p>
                      <a:pPr algn="ctr"/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sng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200 PPV</a:t>
                      </a:r>
                      <a:endParaRPr kumimoji="0" lang="en-IN" sz="20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600060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8,000/-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u="sng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800 PPV</a:t>
                      </a:r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ctr"/>
                      <a:r>
                        <a:rPr lang="en-IN" sz="2000" b="1" kern="100" dirty="0">
                          <a:solidFill>
                            <a:srgbClr val="600060"/>
                          </a:solidFill>
                          <a:effectLst/>
                          <a:latin typeface="Arial Rounded MT Bold" panose="020F0704030504030204" pitchFamily="34" charset="0"/>
                        </a:rPr>
                        <a:t>32,000/-</a:t>
                      </a:r>
                    </a:p>
                    <a:p>
                      <a:pPr algn="ctr"/>
                      <a:endParaRPr lang="en-IN" sz="2000" b="1" kern="100" dirty="0">
                        <a:solidFill>
                          <a:srgbClr val="60006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sng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800 PPV</a:t>
                      </a:r>
                      <a:endParaRPr kumimoji="0" lang="en-IN" sz="20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600060"/>
                        </a:solidFill>
                        <a:effectLst/>
                        <a:uLnTx/>
                        <a:uFillTx/>
                        <a:latin typeface="Arial Rounded MT Bold" panose="020F070403050403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000" b="1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600060"/>
                          </a:solidFill>
                          <a:effectLst/>
                          <a:uLnTx/>
                          <a:uFillTx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32,000/-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Retail Profit on (1600 PV)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Repurchase Offer on (800 PV)</a:t>
                      </a:r>
                    </a:p>
                    <a:p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6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Con. Voucher (1600 PV x Rs.4/-)</a:t>
                      </a:r>
                      <a:endParaRPr lang="en-IN" sz="16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Bonus @ 16%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11,600=00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3,200=00</a:t>
                      </a:r>
                    </a:p>
                    <a:p>
                      <a:pPr algn="r"/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6,400=00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  <a:p>
                      <a:pPr algn="r"/>
                      <a:r>
                        <a:rPr lang="en-US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6,000=00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 </a:t>
                      </a:r>
                    </a:p>
                    <a:p>
                      <a:pPr algn="r"/>
                      <a:r>
                        <a:rPr lang="en-IN" sz="1800" b="1" kern="100" dirty="0">
                          <a:solidFill>
                            <a:srgbClr val="1F3E00"/>
                          </a:solidFill>
                          <a:effectLst/>
                          <a:latin typeface="Arial Rounded MT Bold" panose="020F0704030504030204" pitchFamily="34" charset="0"/>
                        </a:rPr>
                        <a:t>27,200=00</a:t>
                      </a:r>
                      <a:endParaRPr lang="en-IN" sz="1800" b="1" kern="100" dirty="0">
                        <a:solidFill>
                          <a:srgbClr val="1F3E00"/>
                        </a:solidFill>
                        <a:effectLst/>
                        <a:latin typeface="Arial Rounded MT Bold" panose="020F07040305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33408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32,000=00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1,28,000=00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TOTAL</a:t>
                      </a:r>
                      <a:endParaRPr lang="en-IN" sz="16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64,000=00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58766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16,000=00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64,000=00 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800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INCOME</a:t>
                      </a:r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IN" sz="1800" kern="10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 </a:t>
                      </a:r>
                      <a:endParaRPr lang="en-IN" sz="1800" kern="10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endParaRPr lang="en-IN" sz="1800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752981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5A5E5F7-0C13-3B21-E7DF-71EB41A54788}"/>
              </a:ext>
            </a:extLst>
          </p:cNvPr>
          <p:cNvSpPr/>
          <p:nvPr/>
        </p:nvSpPr>
        <p:spPr>
          <a:xfrm>
            <a:off x="1762813" y="5722070"/>
            <a:ext cx="6947554" cy="9144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u="sng" dirty="0">
                <a:solidFill>
                  <a:srgbClr val="002060"/>
                </a:solidFill>
                <a:latin typeface="Arial Black" panose="020B0A04020102020204" pitchFamily="34" charset="0"/>
              </a:rPr>
              <a:t>Per Month Income Rs.16,000/-</a:t>
            </a:r>
          </a:p>
        </p:txBody>
      </p:sp>
    </p:spTree>
    <p:extLst>
      <p:ext uri="{BB962C8B-B14F-4D97-AF65-F5344CB8AC3E}">
        <p14:creationId xmlns:p14="http://schemas.microsoft.com/office/powerpoint/2010/main" val="118883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42A04-788D-5B23-483E-BB0785EB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938" y="993069"/>
            <a:ext cx="11491272" cy="1834971"/>
          </a:xfrm>
        </p:spPr>
        <p:txBody>
          <a:bodyPr>
            <a:noAutofit/>
          </a:bodyPr>
          <a:lstStyle/>
          <a:p>
            <a:pPr algn="ctr"/>
            <a:r>
              <a:rPr lang="en-US" sz="3600" b="1" kern="1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Duplication Benefit in Network Marketing</a:t>
            </a:r>
            <a:br>
              <a:rPr lang="en-US" sz="3600" b="1" kern="1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kern="1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Approx. Income Chart for 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500 PPV </a:t>
            </a:r>
            <a:r>
              <a:rPr lang="en-US" sz="3600" b="1" kern="1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Network</a:t>
            </a:r>
            <a:br>
              <a:rPr lang="en-US" sz="3600" b="1" u="sng" kern="100" dirty="0">
                <a:solidFill>
                  <a:srgbClr val="C00000"/>
                </a:solidFill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u="sng" kern="100" dirty="0">
                <a:solidFill>
                  <a:srgbClr val="1F3E0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per WT CORE &amp; Go Getter Structure</a:t>
            </a:r>
            <a:endParaRPr lang="en-IN" sz="3600" u="sng" dirty="0">
              <a:solidFill>
                <a:srgbClr val="1F3E00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F0EA55-DB1D-2696-6908-7B5902AB17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6053567"/>
              </p:ext>
            </p:extLst>
          </p:nvPr>
        </p:nvGraphicFramePr>
        <p:xfrm>
          <a:off x="329938" y="2971546"/>
          <a:ext cx="11491273" cy="3642955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669303">
                  <a:extLst>
                    <a:ext uri="{9D8B030D-6E8A-4147-A177-3AD203B41FA5}">
                      <a16:colId xmlns:a16="http://schemas.microsoft.com/office/drawing/2014/main" val="281435073"/>
                    </a:ext>
                  </a:extLst>
                </a:gridCol>
                <a:gridCol w="1659118">
                  <a:extLst>
                    <a:ext uri="{9D8B030D-6E8A-4147-A177-3AD203B41FA5}">
                      <a16:colId xmlns:a16="http://schemas.microsoft.com/office/drawing/2014/main" val="1854981323"/>
                    </a:ext>
                  </a:extLst>
                </a:gridCol>
                <a:gridCol w="2719326">
                  <a:extLst>
                    <a:ext uri="{9D8B030D-6E8A-4147-A177-3AD203B41FA5}">
                      <a16:colId xmlns:a16="http://schemas.microsoft.com/office/drawing/2014/main" val="2052103384"/>
                    </a:ext>
                  </a:extLst>
                </a:gridCol>
                <a:gridCol w="1711265">
                  <a:extLst>
                    <a:ext uri="{9D8B030D-6E8A-4147-A177-3AD203B41FA5}">
                      <a16:colId xmlns:a16="http://schemas.microsoft.com/office/drawing/2014/main" val="2221304339"/>
                    </a:ext>
                  </a:extLst>
                </a:gridCol>
                <a:gridCol w="2801118">
                  <a:extLst>
                    <a:ext uri="{9D8B030D-6E8A-4147-A177-3AD203B41FA5}">
                      <a16:colId xmlns:a16="http://schemas.microsoft.com/office/drawing/2014/main" val="1389150915"/>
                    </a:ext>
                  </a:extLst>
                </a:gridCol>
                <a:gridCol w="1931143">
                  <a:extLst>
                    <a:ext uri="{9D8B030D-6E8A-4147-A177-3AD203B41FA5}">
                      <a16:colId xmlns:a16="http://schemas.microsoft.com/office/drawing/2014/main" val="1812846515"/>
                    </a:ext>
                  </a:extLst>
                </a:gridCol>
              </a:tblGrid>
              <a:tr h="476670"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NO</a:t>
                      </a:r>
                      <a:endParaRPr lang="en-IN" sz="2000" kern="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PPV</a:t>
                      </a:r>
                      <a:endParaRPr lang="en-IN" sz="2000" kern="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TOTAL NOS</a:t>
                      </a:r>
                      <a:endParaRPr lang="en-IN" sz="2000" kern="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GPV</a:t>
                      </a:r>
                      <a:endParaRPr lang="en-IN" sz="2000" kern="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VOLUME @ Rs.30/-</a:t>
                      </a:r>
                      <a:endParaRPr lang="en-IN" sz="2000" kern="10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kern="100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 Black" panose="020B0A04020102020204" pitchFamily="34" charset="0"/>
                        </a:rPr>
                        <a:t>TOTAL INCOME</a:t>
                      </a:r>
                      <a:endParaRPr lang="en-IN" sz="2000" kern="1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5130982"/>
                  </a:ext>
                </a:extLst>
              </a:tr>
              <a:tr h="606671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01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500 PPV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01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500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15,000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2,000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0385073"/>
                  </a:ext>
                </a:extLst>
              </a:tr>
              <a:tr h="606671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03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500 PPV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1+6=7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3,500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1,05,000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8,000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42103"/>
                  </a:ext>
                </a:extLst>
              </a:tr>
              <a:tr h="606671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04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500 PPV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6x6+1=37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18,500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5,55,000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40,000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353873"/>
                  </a:ext>
                </a:extLst>
              </a:tr>
              <a:tr h="606671"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05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500 PPV</a:t>
                      </a:r>
                      <a:endParaRPr lang="en-IN" sz="2200" b="1" kern="100" dirty="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36x6+1= </a:t>
                      </a:r>
                      <a:r>
                        <a:rPr lang="en-US" sz="2200" b="1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217</a:t>
                      </a:r>
                      <a:endParaRPr lang="en-IN" sz="2200" b="1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1,08,500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32,55,000</a:t>
                      </a:r>
                      <a:endParaRPr lang="en-IN" sz="22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1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2.5 Lac</a:t>
                      </a:r>
                      <a:endParaRPr lang="en-IN" sz="2200" b="1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7048533"/>
                  </a:ext>
                </a:extLst>
              </a:tr>
              <a:tr h="606671"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06</a:t>
                      </a:r>
                      <a:endParaRPr lang="en-IN" sz="24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500 PPV</a:t>
                      </a:r>
                      <a:endParaRPr lang="en-IN" sz="2400" b="1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kern="100" dirty="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216X6+1= </a:t>
                      </a:r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1297</a:t>
                      </a:r>
                      <a:endParaRPr lang="en-IN" sz="2400" b="1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6,48,500</a:t>
                      </a:r>
                      <a:endParaRPr lang="en-IN" sz="24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00">
                          <a:solidFill>
                            <a:srgbClr val="002060"/>
                          </a:solidFill>
                          <a:effectLst/>
                          <a:latin typeface="Arial Black" panose="020B0A04020102020204" pitchFamily="34" charset="0"/>
                        </a:rPr>
                        <a:t>1,94,55,000</a:t>
                      </a:r>
                      <a:endParaRPr lang="en-IN" sz="2400" b="1" kern="100">
                        <a:solidFill>
                          <a:srgbClr val="00206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400" b="1" kern="100" dirty="0">
                          <a:solidFill>
                            <a:srgbClr val="C00000"/>
                          </a:solidFill>
                          <a:effectLst/>
                          <a:latin typeface="Arial Black" panose="020B0A04020102020204" pitchFamily="34" charset="0"/>
                        </a:rPr>
                        <a:t>11 Lac</a:t>
                      </a:r>
                      <a:endParaRPr lang="en-IN" sz="2400" b="1" kern="100" dirty="0">
                        <a:solidFill>
                          <a:srgbClr val="C00000"/>
                        </a:solidFill>
                        <a:effectLst/>
                        <a:latin typeface="Arial Black" panose="020B0A040201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539763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0290D4B-C350-6686-D292-2BC23AEAA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831" y="367729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46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F1065-E5EE-ABA3-E87B-AAA1F2EF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445" y="1225485"/>
            <a:ext cx="9323110" cy="72586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Arial Black" panose="020B0A04020102020204" pitchFamily="34" charset="0"/>
              </a:rPr>
              <a:t>Work Smart &amp; Fulfil Your All Dreams</a:t>
            </a:r>
            <a:endParaRPr lang="en-IN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DE756E-2A8E-FE64-3AA4-0D6C258C7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304" y="1951347"/>
            <a:ext cx="9643216" cy="47134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AAF46D-5359-F473-3723-73128D26F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0663" y="366300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1747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1CC69-A18C-4256-9F69-F975262B1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1662"/>
            <a:ext cx="10515600" cy="89658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  <a:latin typeface="Wide Latin" panose="020A0A07050505020404" pitchFamily="18" charset="0"/>
              </a:rPr>
              <a:t>ALL  THE  BEST…</a:t>
            </a:r>
            <a:endParaRPr lang="en-IN" dirty="0">
              <a:solidFill>
                <a:srgbClr val="FF0000"/>
              </a:solidFill>
              <a:latin typeface="Wide Latin" panose="020A0A07050505020404" pitchFamily="18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28F5AD1-56C5-4C47-A29D-A18E221B80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76338"/>
            <a:ext cx="10515600" cy="4505324"/>
          </a:xfr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4E2415-3FD9-C2E0-A4DE-AA7C38BCA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551" y="356872"/>
            <a:ext cx="2589215" cy="62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034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 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944</TotalTime>
  <Words>906</Words>
  <Application>Microsoft Office PowerPoint</Application>
  <PresentationFormat>Widescreen</PresentationFormat>
  <Paragraphs>324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Arial Black</vt:lpstr>
      <vt:lpstr>Arial MT Black</vt:lpstr>
      <vt:lpstr>Arial Rounded MT Bold</vt:lpstr>
      <vt:lpstr>Calibri</vt:lpstr>
      <vt:lpstr>Calibri Light</vt:lpstr>
      <vt:lpstr>Wide Latin</vt:lpstr>
      <vt:lpstr>Office Theme</vt:lpstr>
      <vt:lpstr>Max 4 Consistency for One Distributor ID </vt:lpstr>
      <vt:lpstr>PowerPoint Presentation</vt:lpstr>
      <vt:lpstr>World class 350 + product range</vt:lpstr>
      <vt:lpstr>VESTIGE MD SHRI GAUTAM BALI SAYS</vt:lpstr>
      <vt:lpstr>WHAT &amp; HOW TO DO THIS…</vt:lpstr>
      <vt:lpstr>Product Sale is the Art of Any Business</vt:lpstr>
      <vt:lpstr>PROMOTE PRODUCTS IN PACKAGES </vt:lpstr>
      <vt:lpstr>Promote Products as a Brand Ambassador </vt:lpstr>
      <vt:lpstr>CUSTOMER’S EXPECTATIONS</vt:lpstr>
      <vt:lpstr>ATTRACTIVE SALE PACK</vt:lpstr>
      <vt:lpstr>Your 100 PPV Shopping Benefit</vt:lpstr>
      <vt:lpstr>Your 300 Personal PV (Rs.12,000/-) per Month Benefit</vt:lpstr>
      <vt:lpstr>Your 500 Personal PV (Rs.20,000/-) per Month Benefit</vt:lpstr>
      <vt:lpstr>PowerPoint Presentation</vt:lpstr>
      <vt:lpstr>Duplication Benefit in Network Marketing Approx. Income Chart for 500 PPV Team Network as per WT CORE &amp; Go Getter Structure</vt:lpstr>
      <vt:lpstr>Work Smart &amp; Fulfil Your All Dreams</vt:lpstr>
      <vt:lpstr>ALL  THE  BEST…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Vestige gives 4 Consistency for One Distributor ID </dc:title>
  <dc:creator>HP</dc:creator>
  <cp:lastModifiedBy>Atul Shah</cp:lastModifiedBy>
  <cp:revision>148</cp:revision>
  <dcterms:created xsi:type="dcterms:W3CDTF">2021-09-20T08:57:52Z</dcterms:created>
  <dcterms:modified xsi:type="dcterms:W3CDTF">2025-07-13T12:22:22Z</dcterms:modified>
</cp:coreProperties>
</file>